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7" r:id="rId4"/>
    <p:sldId id="258" r:id="rId5"/>
    <p:sldId id="263" r:id="rId6"/>
    <p:sldId id="259" r:id="rId7"/>
    <p:sldId id="262" r:id="rId8"/>
    <p:sldId id="260" r:id="rId9"/>
    <p:sldId id="261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7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14E9-737E-5D44-8B1A-C0518801920E}" type="datetimeFigureOut">
              <a:rPr lang="nl-NL" smtClean="0"/>
              <a:t>01-09-14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4F1E-1BC5-2A43-8B58-2F2C3BE8A4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093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14E9-737E-5D44-8B1A-C0518801920E}" type="datetimeFigureOut">
              <a:rPr lang="nl-NL" smtClean="0"/>
              <a:t>01-09-14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4F1E-1BC5-2A43-8B58-2F2C3BE8A4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8910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14E9-737E-5D44-8B1A-C0518801920E}" type="datetimeFigureOut">
              <a:rPr lang="nl-NL" smtClean="0"/>
              <a:t>01-09-14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4F1E-1BC5-2A43-8B58-2F2C3BE8A4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158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14E9-737E-5D44-8B1A-C0518801920E}" type="datetimeFigureOut">
              <a:rPr lang="nl-NL" smtClean="0"/>
              <a:t>01-09-14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4F1E-1BC5-2A43-8B58-2F2C3BE8A4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158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14E9-737E-5D44-8B1A-C0518801920E}" type="datetimeFigureOut">
              <a:rPr lang="nl-NL" smtClean="0"/>
              <a:t>01-09-14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4F1E-1BC5-2A43-8B58-2F2C3BE8A4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979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14E9-737E-5D44-8B1A-C0518801920E}" type="datetimeFigureOut">
              <a:rPr lang="nl-NL" smtClean="0"/>
              <a:t>01-09-14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4F1E-1BC5-2A43-8B58-2F2C3BE8A4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42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14E9-737E-5D44-8B1A-C0518801920E}" type="datetimeFigureOut">
              <a:rPr lang="nl-NL" smtClean="0"/>
              <a:t>01-09-14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4F1E-1BC5-2A43-8B58-2F2C3BE8A4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297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14E9-737E-5D44-8B1A-C0518801920E}" type="datetimeFigureOut">
              <a:rPr lang="nl-NL" smtClean="0"/>
              <a:t>01-09-14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4F1E-1BC5-2A43-8B58-2F2C3BE8A4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000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14E9-737E-5D44-8B1A-C0518801920E}" type="datetimeFigureOut">
              <a:rPr lang="nl-NL" smtClean="0"/>
              <a:t>01-09-14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4F1E-1BC5-2A43-8B58-2F2C3BE8A4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8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14E9-737E-5D44-8B1A-C0518801920E}" type="datetimeFigureOut">
              <a:rPr lang="nl-NL" smtClean="0"/>
              <a:t>01-09-14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4F1E-1BC5-2A43-8B58-2F2C3BE8A4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19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14E9-737E-5D44-8B1A-C0518801920E}" type="datetimeFigureOut">
              <a:rPr lang="nl-NL" smtClean="0"/>
              <a:t>01-09-14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4F1E-1BC5-2A43-8B58-2F2C3BE8A4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864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E14E9-737E-5D44-8B1A-C0518801920E}" type="datetimeFigureOut">
              <a:rPr lang="nl-NL" smtClean="0"/>
              <a:t>01-09-14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04F1E-1BC5-2A43-8B58-2F2C3BE8A4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611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kunst-modernisme.blogspot.nl/p/suprematisme-enconstructivisme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1917" TargetMode="External"/><Relationship Id="rId4" Type="http://schemas.openxmlformats.org/officeDocument/2006/relationships/hyperlink" Target="http://nl.wikipedia.org/wiki/Bolsjewisme" TargetMode="External"/><Relationship Id="rId5" Type="http://schemas.openxmlformats.org/officeDocument/2006/relationships/hyperlink" Target="http://nl.wikipedia.org/wiki/Oktoberrevolutie" TargetMode="External"/><Relationship Id="rId6" Type="http://schemas.openxmlformats.org/officeDocument/2006/relationships/hyperlink" Target="http://nl.wikipedia.org/wiki/Communisme" TargetMode="External"/><Relationship Id="rId7" Type="http://schemas.openxmlformats.org/officeDocument/2006/relationships/hyperlink" Target="http://www.youtube.com/watch?v=usou1m8H1CQ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JOr_CPpx9o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ond1900.jouwweb.nl/technologische-vooruitga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sBPQ3VV-e4o" TargetMode="External"/><Relationship Id="rId3" Type="http://schemas.openxmlformats.org/officeDocument/2006/relationships/hyperlink" Target="https://www.youtube.com/watch?v=dJdVEgOMQP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youtube.com/watch?v=7JDaOOw0ME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j76FNxsJlt8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dJdVEgOMQPM" TargetMode="External"/><Relationship Id="rId3" Type="http://schemas.openxmlformats.org/officeDocument/2006/relationships/hyperlink" Target="https://www.youtube.com/watch?v=j76FNxsJlt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De moderne tijd</a:t>
            </a:r>
            <a:br>
              <a:rPr lang="nl-NL" dirty="0" smtClean="0"/>
            </a:br>
            <a:r>
              <a:rPr lang="nl-NL" dirty="0" smtClean="0"/>
              <a:t>1900-1950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Fotografie en film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866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2200" dirty="0" smtClean="0"/>
              <a:t>Alexander </a:t>
            </a:r>
            <a:r>
              <a:rPr lang="nl-NL" sz="2200" dirty="0" err="1" smtClean="0"/>
              <a:t>Rodchenko</a:t>
            </a:r>
            <a:r>
              <a:rPr lang="nl-NL" sz="2200" dirty="0" smtClean="0"/>
              <a:t>:</a:t>
            </a:r>
            <a:r>
              <a:rPr lang="nl-NL" dirty="0" smtClean="0"/>
              <a:t> </a:t>
            </a:r>
            <a:r>
              <a:rPr lang="nl-NL" sz="2200" dirty="0" smtClean="0"/>
              <a:t>fotografie</a:t>
            </a:r>
            <a:r>
              <a:rPr lang="nl-NL" dirty="0" smtClean="0"/>
              <a:t> </a:t>
            </a:r>
            <a:r>
              <a:rPr lang="nl-NL" sz="2200" dirty="0" smtClean="0"/>
              <a:t>in Rusland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200" dirty="0" smtClean="0"/>
              <a:t>Wat is kenmerkend voor het licht, de compositie en de</a:t>
            </a:r>
            <a:r>
              <a:rPr lang="nl-NL" dirty="0" smtClean="0"/>
              <a:t> </a:t>
            </a:r>
            <a:r>
              <a:rPr lang="nl-NL" sz="2200" dirty="0" smtClean="0"/>
              <a:t>ruimte in deze foto’s. </a:t>
            </a:r>
            <a:endParaRPr lang="nl-NL" sz="2200" dirty="0"/>
          </a:p>
        </p:txBody>
      </p:sp>
      <p:pic>
        <p:nvPicPr>
          <p:cNvPr id="5" name="irc_mi" descr="http://www.photoforager.com/wp-content/uploads/2011/11/Rodchenko-19301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478" b="-45478"/>
          <a:stretch>
            <a:fillRect/>
          </a:stretch>
        </p:blipFill>
        <p:spPr bwMode="auto">
          <a:xfrm>
            <a:off x="335231" y="424832"/>
            <a:ext cx="4038600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Tijdelijke aanduiding voor inhoud 5" descr="https://encrypted-tbn2.gstatic.com/images?q=tbn:ANd9GcQEzB4Rrm4-p5Lg9Lg1H2yXQq0SaMai5Nc-iXrPiIAZgZnYs3X48w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641" b="-31641"/>
          <a:stretch>
            <a:fillRect/>
          </a:stretch>
        </p:blipFill>
        <p:spPr bwMode="auto">
          <a:xfrm>
            <a:off x="4559783" y="749072"/>
            <a:ext cx="3661456" cy="3871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https://encrypted-tbn0.gstatic.com/images?q=tbn:ANd9GcSaSRqawws2mN3TuAKgN4DGq-EgthRsC-E8Of_KqP7Fi9vgnMgZT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31" y="4201603"/>
            <a:ext cx="4224552" cy="264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www.hurstpierpointcollege.co.uk/jenniferloder/wp-content/uploads/2014/01/Demonstration-by-Alexander-Rodchenko-1928-3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198" y="4093521"/>
            <a:ext cx="3778668" cy="2643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44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Rusland vanaf </a:t>
            </a:r>
            <a:r>
              <a:rPr lang="nl-NL" dirty="0" smtClean="0"/>
              <a:t>1900: </a:t>
            </a:r>
            <a:r>
              <a:rPr lang="nl-NL" smtClean="0"/>
              <a:t>start les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29408"/>
            <a:ext cx="4038600" cy="4896755"/>
          </a:xfrm>
        </p:spPr>
        <p:txBody>
          <a:bodyPr>
            <a:normAutofit fontScale="92500"/>
          </a:bodyPr>
          <a:lstStyle/>
          <a:p>
            <a:r>
              <a:rPr lang="nl-NL" sz="2000" dirty="0" smtClean="0"/>
              <a:t>Russische revolutie 1917: Tsaar wordt afgezet</a:t>
            </a:r>
          </a:p>
          <a:p>
            <a:r>
              <a:rPr lang="nl-NL" sz="2000" dirty="0" smtClean="0"/>
              <a:t>Re revolutie moest een einde maken aan de overheersing en uitbuiting van het volk door de kapitalisten en de aristocratie</a:t>
            </a:r>
          </a:p>
          <a:p>
            <a:r>
              <a:rPr lang="nl-NL" sz="2000" dirty="0" smtClean="0"/>
              <a:t>Ontstaan van het communisme: uitgangspunt </a:t>
            </a:r>
            <a:r>
              <a:rPr lang="nl-NL" sz="2000" dirty="0" err="1" smtClean="0"/>
              <a:t>ideeen</a:t>
            </a:r>
            <a:r>
              <a:rPr lang="nl-NL" sz="2000" dirty="0" smtClean="0"/>
              <a:t> van Karl Marx</a:t>
            </a:r>
          </a:p>
          <a:p>
            <a:r>
              <a:rPr lang="nl-NL" sz="2000" dirty="0" smtClean="0"/>
              <a:t>Machthebbers Lenin en Stalin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121328"/>
            <a:ext cx="4038600" cy="5444519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Russische progressieve kunstenaars maken kunst voor  de staat om het communisme te promoten. </a:t>
            </a:r>
          </a:p>
          <a:p>
            <a:r>
              <a:rPr lang="nl-NL" dirty="0" smtClean="0"/>
              <a:t>Kunst krijgt de functie om mee te bouwen aan de toekomst van Rusland</a:t>
            </a:r>
          </a:p>
          <a:p>
            <a:r>
              <a:rPr lang="nl-NL" sz="2000" dirty="0" smtClean="0"/>
              <a:t>Boek pag.61</a:t>
            </a:r>
          </a:p>
          <a:p>
            <a:endParaRPr lang="nl-NL" sz="2000" dirty="0"/>
          </a:p>
          <a:p>
            <a:r>
              <a:rPr lang="nl-NL" sz="2000" dirty="0" smtClean="0">
                <a:hlinkClick r:id="rId2"/>
              </a:rPr>
              <a:t>http://kunst-modernisme.blogspot.nl/p/suprematisme-enconstructivisme.html</a:t>
            </a:r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dirty="0"/>
          </a:p>
        </p:txBody>
      </p:sp>
      <p:pic>
        <p:nvPicPr>
          <p:cNvPr id="5" name="Afbeelding 4" descr="ladimir Iljitsj Lenin (1870-1924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8" y="4606901"/>
            <a:ext cx="1663813" cy="215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ozef Stalin (1878-1953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762" y="4606901"/>
            <a:ext cx="1620380" cy="2154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313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Moderne kunst in Rusland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Constructivisme</a:t>
            </a:r>
          </a:p>
          <a:p>
            <a:r>
              <a:rPr lang="nl-NL" sz="2000" dirty="0" smtClean="0"/>
              <a:t>Abstract</a:t>
            </a:r>
          </a:p>
          <a:p>
            <a:r>
              <a:rPr lang="nl-NL" sz="2000" dirty="0" smtClean="0"/>
              <a:t>Lijn en kleur in geometrische composities</a:t>
            </a:r>
          </a:p>
          <a:p>
            <a:r>
              <a:rPr lang="nl-NL" sz="2000" dirty="0" smtClean="0"/>
              <a:t>Doel: Esthetische werkelijkheid, pure eenvoud.</a:t>
            </a:r>
          </a:p>
          <a:p>
            <a:endParaRPr lang="nl-NL" sz="2000" dirty="0"/>
          </a:p>
          <a:p>
            <a:r>
              <a:rPr lang="nl-NL" sz="2000" i="1" dirty="0" smtClean="0"/>
              <a:t>De kunstenaar El </a:t>
            </a:r>
            <a:r>
              <a:rPr lang="nl-NL" sz="2000" i="1" dirty="0" err="1" smtClean="0"/>
              <a:t>Lissitzky</a:t>
            </a:r>
            <a:r>
              <a:rPr lang="nl-NL" sz="2000" i="1" dirty="0" smtClean="0"/>
              <a:t> laat in dit werk uit 1920 zien hoe de rode wig (de communisten) de witten (aanhangers van het oude regime) verslaat.</a:t>
            </a:r>
            <a:endParaRPr lang="nl-NL" sz="2000" dirty="0"/>
          </a:p>
        </p:txBody>
      </p:sp>
      <p:pic>
        <p:nvPicPr>
          <p:cNvPr id="5" name="Tijdelijke aanduiding voor inhoud 4" descr="http://4.bp.blogspot.com/-TS9fjc-Ui8k/UOGKJmNYsmI/AAAAAAAAARs/ha1XcJj98F0/s320/blog-El-Lissizky-sla-de-witten-met-de-rode-wig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438" b="-18438"/>
          <a:stretch>
            <a:fillRect/>
          </a:stretch>
        </p:blipFill>
        <p:spPr bwMode="auto">
          <a:xfrm>
            <a:off x="457200" y="911191"/>
            <a:ext cx="4038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/>
          <p:cNvSpPr txBox="1"/>
          <p:nvPr/>
        </p:nvSpPr>
        <p:spPr>
          <a:xfrm>
            <a:off x="810698" y="5187829"/>
            <a:ext cx="3458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Kunst moet niet verwijzen naar een object, maar zelf een object zijn.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14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Eisenstein: </a:t>
            </a:r>
            <a:r>
              <a:rPr lang="en-US" sz="2800" b="1" dirty="0" err="1" smtClean="0"/>
              <a:t>Russische</a:t>
            </a:r>
            <a:r>
              <a:rPr lang="en-US" sz="2800" b="1" dirty="0" smtClean="0"/>
              <a:t> filmmaker: </a:t>
            </a:r>
            <a:r>
              <a:rPr lang="en-US" sz="2800" b="1" dirty="0" err="1" smtClean="0"/>
              <a:t>pag</a:t>
            </a:r>
            <a:r>
              <a:rPr lang="en-US" sz="2800" b="1" dirty="0" smtClean="0"/>
              <a:t> 67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Kenmerkend</a:t>
            </a:r>
            <a:r>
              <a:rPr lang="en-US" dirty="0" smtClean="0"/>
              <a:t>: </a:t>
            </a:r>
            <a:r>
              <a:rPr lang="en-US" u="sng" dirty="0" err="1" smtClean="0"/>
              <a:t>attractiemontage</a:t>
            </a:r>
            <a:r>
              <a:rPr lang="en-US" dirty="0" smtClean="0"/>
              <a:t> </a:t>
            </a:r>
          </a:p>
          <a:p>
            <a:r>
              <a:rPr lang="en-US" sz="2000" dirty="0" smtClean="0"/>
              <a:t>(film is </a:t>
            </a:r>
            <a:r>
              <a:rPr lang="en-US" sz="2000" dirty="0" err="1" smtClean="0"/>
              <a:t>aaneenschakeling</a:t>
            </a:r>
            <a:r>
              <a:rPr lang="en-US" sz="2000" dirty="0" smtClean="0"/>
              <a:t> van </a:t>
            </a:r>
            <a:r>
              <a:rPr lang="en-US" sz="2000" dirty="0" err="1" smtClean="0"/>
              <a:t>wisselende</a:t>
            </a:r>
            <a:r>
              <a:rPr lang="en-US" sz="2000" dirty="0" smtClean="0"/>
              <a:t> </a:t>
            </a:r>
            <a:r>
              <a:rPr lang="en-US" sz="2000" dirty="0" err="1" smtClean="0"/>
              <a:t>attracties,shots</a:t>
            </a:r>
            <a:r>
              <a:rPr lang="en-US" sz="2000" dirty="0" smtClean="0"/>
              <a:t>,  </a:t>
            </a:r>
            <a:r>
              <a:rPr lang="en-US" sz="2000" dirty="0" err="1" smtClean="0"/>
              <a:t>vergelijkbaar</a:t>
            </a:r>
            <a:r>
              <a:rPr lang="en-US" sz="2000" dirty="0" smtClean="0"/>
              <a:t> met </a:t>
            </a:r>
            <a:r>
              <a:rPr lang="en-US" sz="2000" dirty="0" err="1" smtClean="0"/>
              <a:t>fabriekproductie</a:t>
            </a:r>
            <a:r>
              <a:rPr lang="en-US" sz="2000" dirty="0" smtClean="0"/>
              <a:t>, in </a:t>
            </a:r>
            <a:r>
              <a:rPr lang="en-US" sz="2000" dirty="0" err="1" smtClean="0"/>
              <a:t>hoog</a:t>
            </a:r>
            <a:r>
              <a:rPr lang="en-US" sz="2000" dirty="0" smtClean="0"/>
              <a:t> tempo </a:t>
            </a:r>
            <a:r>
              <a:rPr lang="en-US" sz="2000" dirty="0" err="1" smtClean="0"/>
              <a:t>gemonteerd</a:t>
            </a:r>
            <a:r>
              <a:rPr lang="en-US" sz="2000" dirty="0" smtClean="0"/>
              <a:t>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Montage: </a:t>
            </a:r>
          </a:p>
          <a:p>
            <a:pPr marL="0" indent="0">
              <a:buNone/>
            </a:pPr>
            <a:r>
              <a:rPr lang="en-US" sz="2800" dirty="0" err="1" smtClean="0"/>
              <a:t>verhaal</a:t>
            </a:r>
            <a:r>
              <a:rPr lang="en-US" sz="2800" dirty="0" smtClean="0"/>
              <a:t> </a:t>
            </a:r>
            <a:r>
              <a:rPr lang="en-US" sz="2800" dirty="0" err="1" smtClean="0"/>
              <a:t>ontstaat</a:t>
            </a:r>
            <a:r>
              <a:rPr lang="en-US" sz="2800" dirty="0" smtClean="0"/>
              <a:t> </a:t>
            </a:r>
            <a:r>
              <a:rPr lang="en-US" sz="2800" dirty="0" err="1" smtClean="0"/>
              <a:t>als</a:t>
            </a:r>
            <a:r>
              <a:rPr lang="en-US" sz="2800" dirty="0" smtClean="0"/>
              <a:t> </a:t>
            </a:r>
            <a:r>
              <a:rPr lang="en-US" sz="2800" dirty="0" err="1" smtClean="0"/>
              <a:t>allerlei</a:t>
            </a:r>
            <a:r>
              <a:rPr lang="en-US" sz="2800" dirty="0" smtClean="0"/>
              <a:t> </a:t>
            </a:r>
            <a:r>
              <a:rPr lang="en-US" sz="2800" dirty="0" err="1" smtClean="0"/>
              <a:t>korte</a:t>
            </a:r>
            <a:r>
              <a:rPr lang="en-US" sz="2800" dirty="0" smtClean="0"/>
              <a:t> </a:t>
            </a:r>
            <a:r>
              <a:rPr lang="en-US" sz="2800" dirty="0" err="1" smtClean="0"/>
              <a:t>filmfragmenten</a:t>
            </a:r>
            <a:r>
              <a:rPr lang="en-US" sz="2800" dirty="0" smtClean="0"/>
              <a:t> </a:t>
            </a:r>
            <a:r>
              <a:rPr lang="en-US" sz="2800" dirty="0" err="1" smtClean="0"/>
              <a:t>gemonteerd</a:t>
            </a:r>
            <a:r>
              <a:rPr lang="en-US" sz="2800" dirty="0" smtClean="0"/>
              <a:t> </a:t>
            </a:r>
            <a:r>
              <a:rPr lang="en-US" sz="2800" dirty="0" err="1" smtClean="0"/>
              <a:t>worden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400" dirty="0" err="1" smtClean="0"/>
              <a:t>Voorbeeld</a:t>
            </a:r>
            <a:r>
              <a:rPr lang="en-US" sz="2400" dirty="0" smtClean="0"/>
              <a:t> 1</a:t>
            </a:r>
            <a:r>
              <a:rPr lang="en-US" dirty="0" smtClean="0"/>
              <a:t>:</a:t>
            </a:r>
          </a:p>
          <a:p>
            <a:r>
              <a:rPr lang="en-US" sz="2000" dirty="0" smtClean="0">
                <a:hlinkClick r:id="rId2"/>
              </a:rPr>
              <a:t>http://www.youtube.com/watch?v=JOr_CPpx9os</a:t>
            </a:r>
            <a:endParaRPr lang="en-US" sz="2000" dirty="0" smtClean="0"/>
          </a:p>
          <a:p>
            <a:r>
              <a:rPr lang="en-US" sz="2000" smtClean="0"/>
              <a:t>21 sec.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400" dirty="0" err="1" smtClean="0"/>
              <a:t>Voorbeeld</a:t>
            </a:r>
            <a:r>
              <a:rPr lang="en-US" sz="2400" dirty="0" smtClean="0"/>
              <a:t> 2</a:t>
            </a:r>
          </a:p>
          <a:p>
            <a:r>
              <a:rPr lang="en-US" sz="2000" dirty="0"/>
              <a:t>In </a:t>
            </a:r>
            <a:r>
              <a:rPr lang="en-US" sz="2000" dirty="0" err="1"/>
              <a:t>oktober</a:t>
            </a:r>
            <a:r>
              <a:rPr lang="en-US" sz="2000" dirty="0"/>
              <a:t> </a:t>
            </a:r>
            <a:r>
              <a:rPr lang="en-US" sz="2000" dirty="0">
                <a:hlinkClick r:id="rId3" tooltip="1917"/>
              </a:rPr>
              <a:t>1917</a:t>
            </a:r>
            <a:r>
              <a:rPr lang="en-US" sz="2000" dirty="0"/>
              <a:t> </a:t>
            </a:r>
            <a:r>
              <a:rPr lang="en-US" sz="2000" dirty="0" err="1"/>
              <a:t>houden</a:t>
            </a:r>
            <a:r>
              <a:rPr lang="en-US" sz="2000" dirty="0"/>
              <a:t> de </a:t>
            </a:r>
            <a:r>
              <a:rPr lang="en-US" sz="2000" dirty="0">
                <a:hlinkClick r:id="rId4" tooltip="Bolsjewisme"/>
              </a:rPr>
              <a:t>bolsjewieken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staking. </a:t>
            </a:r>
            <a:r>
              <a:rPr lang="en-US" sz="2000" dirty="0" err="1"/>
              <a:t>Zo</a:t>
            </a:r>
            <a:r>
              <a:rPr lang="en-US" sz="2000" dirty="0"/>
              <a:t> </a:t>
            </a:r>
            <a:r>
              <a:rPr lang="en-US" sz="2000" dirty="0" err="1"/>
              <a:t>breekt</a:t>
            </a:r>
            <a:r>
              <a:rPr lang="en-US" sz="2000" dirty="0"/>
              <a:t> de </a:t>
            </a:r>
            <a:r>
              <a:rPr lang="en-US" sz="2000" dirty="0">
                <a:hlinkClick r:id="rId5" tooltip="Oktoberrevolutie"/>
              </a:rPr>
              <a:t>Oktoberrevolutie</a:t>
            </a:r>
            <a:r>
              <a:rPr lang="en-US" sz="2000" dirty="0"/>
              <a:t> </a:t>
            </a:r>
            <a:r>
              <a:rPr lang="en-US" sz="2000" dirty="0" err="1"/>
              <a:t>uit</a:t>
            </a:r>
            <a:r>
              <a:rPr lang="en-US" sz="2000" dirty="0"/>
              <a:t>, die </a:t>
            </a:r>
            <a:r>
              <a:rPr lang="en-US" sz="2000" dirty="0" err="1"/>
              <a:t>leidt</a:t>
            </a:r>
            <a:r>
              <a:rPr lang="en-US" sz="2000" dirty="0"/>
              <a:t> tot de </a:t>
            </a:r>
            <a:r>
              <a:rPr lang="en-US" sz="2000" dirty="0" err="1"/>
              <a:t>val</a:t>
            </a:r>
            <a:r>
              <a:rPr lang="en-US" sz="2000" dirty="0"/>
              <a:t> van de </a:t>
            </a:r>
            <a:r>
              <a:rPr lang="en-US" sz="2000" dirty="0" err="1"/>
              <a:t>tsaar</a:t>
            </a:r>
            <a:r>
              <a:rPr lang="en-US" sz="2000" dirty="0"/>
              <a:t> en de </a:t>
            </a:r>
            <a:r>
              <a:rPr lang="en-US" sz="2000" dirty="0" err="1"/>
              <a:t>installatie</a:t>
            </a:r>
            <a:r>
              <a:rPr lang="en-US" sz="2000" dirty="0"/>
              <a:t> van het </a:t>
            </a:r>
            <a:r>
              <a:rPr lang="en-US" sz="2000" dirty="0">
                <a:hlinkClick r:id="rId6" tooltip="Communisme"/>
              </a:rPr>
              <a:t>communistische</a:t>
            </a:r>
            <a:r>
              <a:rPr lang="en-US" sz="2000" dirty="0"/>
              <a:t> regime. De film </a:t>
            </a:r>
            <a:r>
              <a:rPr lang="en-US" sz="2000" dirty="0" err="1"/>
              <a:t>schetst</a:t>
            </a:r>
            <a:r>
              <a:rPr lang="en-US" sz="2000" dirty="0"/>
              <a:t> de </a:t>
            </a:r>
            <a:r>
              <a:rPr lang="en-US" sz="2000" dirty="0" err="1"/>
              <a:t>politieke</a:t>
            </a:r>
            <a:r>
              <a:rPr lang="en-US" sz="2000" dirty="0"/>
              <a:t> </a:t>
            </a:r>
            <a:r>
              <a:rPr lang="en-US" sz="2000" dirty="0" err="1"/>
              <a:t>ontwikkelingen</a:t>
            </a:r>
            <a:r>
              <a:rPr lang="en-US" sz="2000" dirty="0"/>
              <a:t> in </a:t>
            </a:r>
            <a:r>
              <a:rPr lang="en-US" sz="2000" dirty="0" err="1"/>
              <a:t>documentairestijl</a:t>
            </a:r>
            <a:r>
              <a:rPr lang="en-US" sz="2000" dirty="0" smtClean="0"/>
              <a:t>.</a:t>
            </a:r>
          </a:p>
          <a:p>
            <a:endParaRPr lang="en-US" sz="2400" dirty="0" smtClean="0"/>
          </a:p>
          <a:p>
            <a:r>
              <a:rPr lang="en-US" sz="2000" dirty="0" err="1" smtClean="0"/>
              <a:t>Oktober</a:t>
            </a:r>
            <a:r>
              <a:rPr lang="en-US" sz="2000" dirty="0" smtClean="0"/>
              <a:t> 1927    </a:t>
            </a:r>
            <a:r>
              <a:rPr lang="en-US" sz="2000" dirty="0" smtClean="0">
                <a:hlinkClick r:id="rId7"/>
              </a:rPr>
              <a:t>http://www.youtube.com/watch?v=usou1m8H1CQ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1974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het doel van de les 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 smtClean="0"/>
              <a:t>Tijdbeeld herkennen in afbeeldingen  van de samenleving in Europa rond 1900.</a:t>
            </a:r>
          </a:p>
          <a:p>
            <a:r>
              <a:rPr lang="nl-NL" dirty="0" smtClean="0"/>
              <a:t>Beschrijven welke uitvindingen belangrijk zijn geweest voor de culturele en economische ontwikkeling van Europa</a:t>
            </a:r>
          </a:p>
          <a:p>
            <a:r>
              <a:rPr lang="nl-NL" dirty="0" smtClean="0"/>
              <a:t>Kunnen beschrijven welke rol de Russische moderne kunstenaar had voor het communisme.</a:t>
            </a:r>
          </a:p>
          <a:p>
            <a:r>
              <a:rPr lang="nl-NL" dirty="0" smtClean="0"/>
              <a:t>De kenmerken van abstracte kunst kunnen herkennen en beschrijven .</a:t>
            </a:r>
          </a:p>
          <a:p>
            <a:r>
              <a:rPr lang="nl-NL" dirty="0" smtClean="0"/>
              <a:t>Kunnen herkennen en beschrijven van de kenmerken van de stomme film aan de hand van een filmfragment</a:t>
            </a:r>
          </a:p>
          <a:p>
            <a:r>
              <a:rPr lang="nl-NL" dirty="0" smtClean="0"/>
              <a:t>Kunnen herkennen en beschrijven van de kenmerken van de zwart-wit fotografie aan de hand van foto’s.</a:t>
            </a:r>
          </a:p>
          <a:p>
            <a:r>
              <a:rPr lang="nl-NL" dirty="0" smtClean="0"/>
              <a:t>Kunnen herkennen en beschrijven van het effect is van de attractiemontage in de films van </a:t>
            </a:r>
            <a:r>
              <a:rPr lang="nl-NL" dirty="0" err="1" smtClean="0"/>
              <a:t>Eisenstein</a:t>
            </a:r>
            <a:r>
              <a:rPr lang="nl-NL" dirty="0" smtClean="0"/>
              <a:t>.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738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sz="2400" dirty="0" smtClean="0"/>
              <a:t>Tijdbeeld rond 1900</a:t>
            </a:r>
            <a:br>
              <a:rPr lang="nl-NL" sz="2400" dirty="0" smtClean="0"/>
            </a:br>
            <a:r>
              <a:rPr lang="nl-NL" sz="2000" dirty="0" smtClean="0"/>
              <a:t>Vraag: in welke Europese stad zijn de foto’s </a:t>
            </a:r>
            <a:br>
              <a:rPr lang="nl-NL" sz="2000" dirty="0" smtClean="0"/>
            </a:br>
            <a:r>
              <a:rPr lang="nl-NL" sz="2000" dirty="0" smtClean="0"/>
              <a:t>genomen. Leg uit waaraan je dat kan zien. </a:t>
            </a:r>
            <a:br>
              <a:rPr lang="nl-NL" sz="2000" dirty="0" smtClean="0"/>
            </a:br>
            <a:r>
              <a:rPr lang="nl-NL" sz="2000" dirty="0" smtClean="0"/>
              <a:t>Wat is modern in deze tijd ?</a:t>
            </a:r>
            <a:endParaRPr lang="nl-NL" sz="2000" dirty="0"/>
          </a:p>
        </p:txBody>
      </p:sp>
      <p:pic>
        <p:nvPicPr>
          <p:cNvPr id="4" name="Tijdelijke aanduiding voor inhoud 3" descr="ttp://www.amsterdamsetrams.nl/images/paardentram/00sarpathistraat190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5" b="10375"/>
          <a:stretch>
            <a:fillRect/>
          </a:stretch>
        </p:blipFill>
        <p:spPr bwMode="auto">
          <a:xfrm>
            <a:off x="317803" y="1696450"/>
            <a:ext cx="3867205" cy="2437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http://upload.wikimedia.org/wikipedia/commons/3/32/Tottenham_Court_road_in_London_192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8" y="4192407"/>
            <a:ext cx="3643920" cy="2440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kunstkopie.nl/kunst/akg/pics//akg5-b1-d1-1900-2_v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11" y="274638"/>
            <a:ext cx="3382293" cy="2586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http://royalglitter.com/wp-content/uploads/2010/10/648px-Paris_Exposition-_Pont_dJena_toward_Chateau_of_Water_view_from_the_Paris_France_1900_-correction-_Pont_dIena-Brookly-Museum-wikipedia-300x277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70" y="3426529"/>
            <a:ext cx="3564799" cy="320619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7"/>
          <p:cNvSpPr txBox="1"/>
          <p:nvPr/>
        </p:nvSpPr>
        <p:spPr>
          <a:xfrm>
            <a:off x="4460677" y="286139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4460677" y="52199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5049238" y="1548955"/>
            <a:ext cx="67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8827368" y="4879209"/>
            <a:ext cx="478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071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Fotografie</a:t>
            </a:r>
            <a:endParaRPr lang="nl-NL" dirty="0"/>
          </a:p>
        </p:txBody>
      </p:sp>
      <p:pic>
        <p:nvPicPr>
          <p:cNvPr id="4" name="Tijdelijke aanduiding voor inhoud 3" descr="http://royalglitter.com/wp-content/uploads/2010/10/648px-Paris_Exposition-_Pont_dJena_toward_Chateau_of_Water_view_from_the_Paris_France_1900_-correction-_Pont_dIena-Brookly-Museum-wikipedia-300x27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945" r="-33945"/>
          <a:stretch>
            <a:fillRect/>
          </a:stretch>
        </p:blipFill>
        <p:spPr bwMode="auto">
          <a:xfrm>
            <a:off x="-1402596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5987638" y="1753713"/>
            <a:ext cx="28084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 foto’s die je net gezien hebt zijn allemaal zwart wit.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Deze foto van Parijs heeft kleur.</a:t>
            </a:r>
          </a:p>
          <a:p>
            <a:endParaRPr lang="nl-NL" dirty="0"/>
          </a:p>
          <a:p>
            <a:r>
              <a:rPr lang="nl-NL" dirty="0" smtClean="0"/>
              <a:t>Geef hiervoor een verklaring.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8403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2317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sz="3100" dirty="0" smtClean="0"/>
              <a:t>Wat is modern rond 1900 ?</a:t>
            </a:r>
            <a:br>
              <a:rPr lang="nl-NL" sz="3100" dirty="0" smtClean="0"/>
            </a:br>
            <a:r>
              <a:rPr lang="nl-NL" sz="3100" dirty="0" smtClean="0"/>
              <a:t>Welke uitvindingen zie je in onderstaande afbeeldingen</a:t>
            </a:r>
            <a:endParaRPr lang="nl-NL" sz="31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>
                <a:hlinkClick r:id="rId2"/>
              </a:rPr>
              <a:t>http://rond1900.jouwweb.nl/technologische-vooruitgang</a:t>
            </a:r>
            <a:endParaRPr lang="nl-NL" sz="2000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 descr="http://rond1900.jouwweb.nl/upload/5/c/6/rond1900/5423995846-af84eaed47.larg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14" y="2360991"/>
            <a:ext cx="2001917" cy="2149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rassier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014" y="4205880"/>
            <a:ext cx="2000903" cy="2321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http://rond1900.jouwweb.nl/upload/5/c/6/rond1900/berliner.larg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82" y="2360991"/>
            <a:ext cx="2040235" cy="1660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3714" y="4818453"/>
            <a:ext cx="2084472" cy="1429947"/>
          </a:xfrm>
          <a:prstGeom prst="rect">
            <a:avLst/>
          </a:prstGeom>
        </p:spPr>
      </p:pic>
      <p:pic>
        <p:nvPicPr>
          <p:cNvPr id="9" name="Afbeelding 8" descr="agasin du Nord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2" y="2360991"/>
            <a:ext cx="1983981" cy="39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 descr="ax Schüler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36" y="2360991"/>
            <a:ext cx="2022215" cy="3172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65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eerste film.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 smtClean="0"/>
              <a:t>Je krijgt twee filmfragmenten te </a:t>
            </a:r>
            <a:r>
              <a:rPr lang="nl-NL" dirty="0" err="1" smtClean="0"/>
              <a:t>zien.Een</a:t>
            </a:r>
            <a:r>
              <a:rPr lang="nl-NL" dirty="0" smtClean="0"/>
              <a:t> </a:t>
            </a:r>
            <a:r>
              <a:rPr lang="nl-NL" dirty="0" err="1" smtClean="0"/>
              <a:t>filmgfragment</a:t>
            </a:r>
            <a:r>
              <a:rPr lang="nl-NL" dirty="0" smtClean="0"/>
              <a:t> dat vandaag de dag gemaakt wordt. Een filmfragment dat rond 1900 in Frankrijk is gemaakt.  De broers </a:t>
            </a:r>
            <a:r>
              <a:rPr lang="nl-NL" dirty="0" err="1" smtClean="0"/>
              <a:t>Lumiere</a:t>
            </a:r>
            <a:r>
              <a:rPr lang="nl-NL" dirty="0" smtClean="0"/>
              <a:t> uit Frankrijk hebben hem gemaakt in 1895</a:t>
            </a:r>
          </a:p>
          <a:p>
            <a:endParaRPr lang="nl-NL" dirty="0" smtClean="0"/>
          </a:p>
          <a:p>
            <a:r>
              <a:rPr lang="nl-NL" b="1" dirty="0" smtClean="0"/>
              <a:t>Fragment 1</a:t>
            </a:r>
            <a:r>
              <a:rPr lang="nl-NL" dirty="0" smtClean="0"/>
              <a:t>: een trein die het station binnen rijdt van Harderwijk ( fragment bekijken vanaf 20 sec ).</a:t>
            </a:r>
          </a:p>
          <a:p>
            <a:r>
              <a:rPr lang="nl-NL" sz="2200" dirty="0" smtClean="0">
                <a:hlinkClick r:id="rId2"/>
              </a:rPr>
              <a:t>https://www.youtube.com/watch?v=sBPQ3VV-e4o</a:t>
            </a:r>
            <a:endParaRPr lang="nl-NL" sz="2200" dirty="0" smtClean="0"/>
          </a:p>
          <a:p>
            <a:endParaRPr lang="nl-NL" sz="2200" dirty="0" smtClean="0"/>
          </a:p>
          <a:p>
            <a:r>
              <a:rPr lang="nl-NL" b="1" dirty="0" smtClean="0"/>
              <a:t>Fragment 2</a:t>
            </a:r>
            <a:r>
              <a:rPr lang="nl-NL" dirty="0" smtClean="0"/>
              <a:t>:</a:t>
            </a:r>
            <a:endParaRPr lang="nl-NL" dirty="0"/>
          </a:p>
          <a:p>
            <a:r>
              <a:rPr lang="nl-NL" dirty="0" err="1" smtClean="0"/>
              <a:t>L’Arrive</a:t>
            </a:r>
            <a:r>
              <a:rPr lang="nl-NL" dirty="0" smtClean="0"/>
              <a:t> </a:t>
            </a:r>
            <a:r>
              <a:rPr lang="nl-NL" dirty="0" err="1"/>
              <a:t>d’un</a:t>
            </a:r>
            <a:r>
              <a:rPr lang="nl-NL" dirty="0"/>
              <a:t> train a la </a:t>
            </a:r>
            <a:r>
              <a:rPr lang="nl-NL" dirty="0" smtClean="0"/>
              <a:t>gare</a:t>
            </a:r>
            <a:endParaRPr lang="nl-NL" dirty="0"/>
          </a:p>
          <a:p>
            <a:r>
              <a:rPr lang="nl-NL" sz="2000" u="sng" dirty="0">
                <a:hlinkClick r:id="rId3"/>
              </a:rPr>
              <a:t>https://www.youtube.com/watch?v=</a:t>
            </a:r>
            <a:r>
              <a:rPr lang="nl-NL" sz="2000" u="sng" dirty="0" smtClean="0">
                <a:hlinkClick r:id="rId3"/>
              </a:rPr>
              <a:t>dJdVEgOMQPM</a:t>
            </a:r>
            <a:endParaRPr lang="nl-NL" sz="2000" u="sng" dirty="0" smtClean="0"/>
          </a:p>
          <a:p>
            <a:endParaRPr lang="nl-NL" sz="2000" u="sng" dirty="0" smtClean="0"/>
          </a:p>
          <a:p>
            <a:endParaRPr lang="nl-NL" sz="1400" u="sng" dirty="0"/>
          </a:p>
          <a:p>
            <a:r>
              <a:rPr lang="nl-NL" sz="3900" dirty="0" smtClean="0"/>
              <a:t>Vergelijk beide fragmenten.</a:t>
            </a:r>
          </a:p>
          <a:p>
            <a:r>
              <a:rPr lang="nl-NL" sz="3900" dirty="0" smtClean="0"/>
              <a:t>Noteer welke verschillen je ziet op het gebied van filmtechniek</a:t>
            </a:r>
            <a:r>
              <a:rPr lang="nl-NL" sz="1400" dirty="0" smtClean="0"/>
              <a:t>.</a:t>
            </a:r>
            <a:endParaRPr lang="nl-NL" sz="1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7654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Filmexperimenten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729628" y="1256427"/>
            <a:ext cx="72557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</a:t>
            </a:r>
            <a:r>
              <a:rPr lang="nl-NL" dirty="0" smtClean="0"/>
              <a:t>o begon een van de film pioniers, Georges </a:t>
            </a:r>
            <a:r>
              <a:rPr lang="nl-NL" dirty="0" err="1" smtClean="0"/>
              <a:t>Méliès</a:t>
            </a:r>
            <a:r>
              <a:rPr lang="nl-NL" dirty="0" smtClean="0"/>
              <a:t>, met</a:t>
            </a:r>
          </a:p>
          <a:p>
            <a:r>
              <a:rPr lang="nl-NL" dirty="0" smtClean="0"/>
              <a:t>het experimenteren met film en special effect </a:t>
            </a:r>
            <a:r>
              <a:rPr lang="nl-NL" dirty="0" err="1" smtClean="0"/>
              <a:t>sin</a:t>
            </a:r>
            <a:r>
              <a:rPr lang="nl-NL" dirty="0" smtClean="0"/>
              <a:t> zijn eigen filmstudio</a:t>
            </a:r>
          </a:p>
          <a:p>
            <a:endParaRPr lang="nl-NL" dirty="0" smtClean="0"/>
          </a:p>
          <a:p>
            <a:r>
              <a:rPr lang="nl-NL" dirty="0" smtClean="0"/>
              <a:t>In 1902 maakte hij de film 'Een reis naar de Maan' gebaseerd </a:t>
            </a:r>
          </a:p>
          <a:p>
            <a:r>
              <a:rPr lang="nl-NL" dirty="0" smtClean="0"/>
              <a:t>op het boek van Jules Verne. </a:t>
            </a:r>
          </a:p>
          <a:p>
            <a:r>
              <a:rPr lang="nl-NL" dirty="0" smtClean="0"/>
              <a:t>Daarin zie je hoe hij </a:t>
            </a:r>
            <a:r>
              <a:rPr lang="nl-NL" b="1" dirty="0" smtClean="0"/>
              <a:t>de stop - motion techniek </a:t>
            </a:r>
            <a:r>
              <a:rPr lang="nl-NL" dirty="0" smtClean="0"/>
              <a:t>gebruikt om </a:t>
            </a:r>
          </a:p>
          <a:p>
            <a:r>
              <a:rPr lang="nl-NL" dirty="0" smtClean="0"/>
              <a:t>zo het effect te laten ontstaan, dat de Raket op de maan geland is </a:t>
            </a:r>
          </a:p>
          <a:p>
            <a:r>
              <a:rPr lang="nl-NL" dirty="0" smtClean="0"/>
              <a:t>(in het oog van de maan)</a:t>
            </a:r>
          </a:p>
          <a:p>
            <a:endParaRPr lang="nl-NL" dirty="0" smtClean="0"/>
          </a:p>
          <a:p>
            <a:r>
              <a:rPr lang="nl-NL" dirty="0" smtClean="0">
                <a:hlinkClick r:id="rId2"/>
              </a:rPr>
              <a:t>http://www.youtube.com/watch?v=7JDaOOw0MEE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Vanaf 4.00 min fragment op de maan.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14" name="Afbeelding 13" descr="Schermafbeelding 2014-08-28 om 09.26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008" y="4709780"/>
            <a:ext cx="2305953" cy="1653179"/>
          </a:xfrm>
          <a:prstGeom prst="rect">
            <a:avLst/>
          </a:prstGeom>
        </p:spPr>
      </p:pic>
      <p:pic>
        <p:nvPicPr>
          <p:cNvPr id="15" name="Afbeelding 14" descr="Schermafbeelding 2014-08-28 om 09.27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83" y="4709780"/>
            <a:ext cx="2378095" cy="1663514"/>
          </a:xfrm>
          <a:prstGeom prst="rect">
            <a:avLst/>
          </a:prstGeom>
        </p:spPr>
      </p:pic>
      <p:pic>
        <p:nvPicPr>
          <p:cNvPr id="16" name="Afbeelding 15" descr="Schermafbeelding 2014-08-28 om 09.28.5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50" y="4720115"/>
            <a:ext cx="2354065" cy="165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2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91788"/>
            <a:ext cx="8229600" cy="878149"/>
          </a:xfrm>
        </p:spPr>
        <p:txBody>
          <a:bodyPr>
            <a:normAutofit fontScale="90000"/>
          </a:bodyPr>
          <a:lstStyle/>
          <a:p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3600" dirty="0" smtClean="0"/>
              <a:t>Ontwikkeling op het gebied van film </a:t>
            </a:r>
            <a:br>
              <a:rPr lang="nl-NL" sz="3600" dirty="0" smtClean="0"/>
            </a:br>
            <a:r>
              <a:rPr lang="nl-NL" sz="2700" b="1" dirty="0" smtClean="0"/>
              <a:t>boek pag.55 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err="1">
                <a:latin typeface="Arial"/>
                <a:cs typeface="Arial"/>
              </a:rPr>
              <a:t>Berlín</a:t>
            </a:r>
            <a:r>
              <a:rPr lang="nl-NL" sz="2000" dirty="0">
                <a:latin typeface="Arial"/>
                <a:cs typeface="Arial"/>
              </a:rPr>
              <a:t>: Die </a:t>
            </a:r>
            <a:r>
              <a:rPr lang="nl-NL" sz="2000" dirty="0" err="1">
                <a:latin typeface="Arial"/>
                <a:cs typeface="Arial"/>
              </a:rPr>
              <a:t>Sinfonie</a:t>
            </a:r>
            <a:r>
              <a:rPr lang="nl-NL" sz="2000" dirty="0">
                <a:latin typeface="Arial"/>
                <a:cs typeface="Arial"/>
              </a:rPr>
              <a:t> der </a:t>
            </a:r>
            <a:r>
              <a:rPr lang="nl-NL" sz="2000" dirty="0" err="1">
                <a:latin typeface="Arial"/>
                <a:cs typeface="Arial"/>
              </a:rPr>
              <a:t>Großstadt</a:t>
            </a:r>
            <a:r>
              <a:rPr lang="nl-NL" sz="2000" dirty="0">
                <a:latin typeface="Arial"/>
                <a:cs typeface="Arial"/>
              </a:rPr>
              <a:t>. Symphony of a Great City.(1927).Walter </a:t>
            </a:r>
            <a:r>
              <a:rPr lang="nl-NL" sz="2000" dirty="0" err="1">
                <a:latin typeface="Arial"/>
                <a:cs typeface="Arial"/>
              </a:rPr>
              <a:t>Ruttman</a:t>
            </a:r>
            <a:r>
              <a:rPr lang="nl-NL" sz="2000" dirty="0">
                <a:latin typeface="Arial"/>
                <a:cs typeface="Arial"/>
              </a:rPr>
              <a:t> + </a:t>
            </a:r>
            <a:r>
              <a:rPr lang="nl-NL" sz="2000" dirty="0" smtClean="0">
                <a:latin typeface="Arial"/>
                <a:cs typeface="Arial"/>
              </a:rPr>
              <a:t>Opus1  </a:t>
            </a:r>
            <a:r>
              <a:rPr lang="nl-NL" sz="2000" b="1" u="sng" dirty="0" smtClean="0">
                <a:latin typeface="Arial"/>
                <a:cs typeface="Arial"/>
                <a:hlinkClick r:id="rId2"/>
              </a:rPr>
              <a:t>https</a:t>
            </a:r>
            <a:r>
              <a:rPr lang="nl-NL" sz="2000" b="1" u="sng" dirty="0">
                <a:latin typeface="Arial"/>
                <a:cs typeface="Arial"/>
                <a:hlinkClick r:id="rId2"/>
              </a:rPr>
              <a:t>://www.youtube.com/watch?v=</a:t>
            </a:r>
            <a:r>
              <a:rPr lang="nl-NL" sz="2000" b="1" u="sng" dirty="0" smtClean="0">
                <a:latin typeface="Arial"/>
                <a:cs typeface="Arial"/>
                <a:hlinkClick r:id="rId2"/>
              </a:rPr>
              <a:t>j76FNxsJlt8</a:t>
            </a:r>
            <a:r>
              <a:rPr lang="nl-NL" sz="2000" b="1" dirty="0">
                <a:latin typeface="Arial"/>
                <a:cs typeface="Arial"/>
              </a:rPr>
              <a:t> </a:t>
            </a:r>
            <a:endParaRPr lang="nl-NL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nl-NL" sz="2000" b="1" dirty="0" smtClean="0">
                <a:latin typeface="Arial"/>
                <a:cs typeface="Arial"/>
              </a:rPr>
              <a:t>	vanaf </a:t>
            </a:r>
            <a:r>
              <a:rPr lang="nl-NL" sz="2000" b="1" dirty="0">
                <a:latin typeface="Arial"/>
                <a:cs typeface="Arial"/>
              </a:rPr>
              <a:t>min 42: tot 45 min: </a:t>
            </a:r>
            <a:r>
              <a:rPr lang="nl-NL" sz="2000" b="1" dirty="0" smtClean="0">
                <a:latin typeface="Arial"/>
                <a:cs typeface="Arial"/>
              </a:rPr>
              <a:t>achtbaan</a:t>
            </a:r>
          </a:p>
          <a:p>
            <a:pPr marL="0" indent="0">
              <a:buNone/>
            </a:pPr>
            <a:endParaRPr lang="nl-NL" b="1" dirty="0" smtClean="0">
              <a:latin typeface="Arial"/>
              <a:cs typeface="Arial"/>
            </a:endParaRPr>
          </a:p>
          <a:p>
            <a:r>
              <a:rPr lang="nl-NL" sz="2400" dirty="0" smtClean="0">
                <a:latin typeface="Arial"/>
                <a:cs typeface="Arial"/>
              </a:rPr>
              <a:t>Beschrijf welke veranderingen je ziet op het gebied van filmtechniek.</a:t>
            </a:r>
            <a:endParaRPr lang="nl-NL" sz="2400" dirty="0">
              <a:latin typeface="Arial"/>
              <a:cs typeface="Arial"/>
            </a:endParaRPr>
          </a:p>
          <a:p>
            <a:endParaRPr lang="nl-NL" dirty="0"/>
          </a:p>
        </p:txBody>
      </p:sp>
      <p:pic>
        <p:nvPicPr>
          <p:cNvPr id="4" name="irc_mi" descr="http://motorbloeckchen.com/wp-content/uploads/1927-Berlin-Symphonie-der-Gro%C3%9Fstadt-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5" y="4769019"/>
            <a:ext cx="2805830" cy="1964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dvdtalk.com/reviews/images/reviews/249/1232936947_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373" y="4645486"/>
            <a:ext cx="2859212" cy="2088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arsenal-berlin.de/uploads/_processed_/csm_sinfonie4_dbfe5b6a1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08" y="4645486"/>
            <a:ext cx="2724096" cy="1964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23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Verschillen/ overeenkomsten </a:t>
            </a:r>
            <a:br>
              <a:rPr lang="nl-NL" dirty="0" smtClean="0"/>
            </a:br>
            <a:r>
              <a:rPr lang="nl-NL" dirty="0" smtClean="0"/>
              <a:t> film 1900- 1927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sz="2000" dirty="0" err="1" smtClean="0">
                <a:latin typeface="Arial"/>
                <a:cs typeface="Arial"/>
              </a:rPr>
              <a:t>L’Arrive</a:t>
            </a:r>
            <a:r>
              <a:rPr lang="nl-NL" sz="2000" dirty="0" smtClean="0">
                <a:latin typeface="Arial"/>
                <a:cs typeface="Arial"/>
              </a:rPr>
              <a:t> </a:t>
            </a:r>
            <a:r>
              <a:rPr lang="nl-NL" sz="2000" dirty="0" err="1" smtClean="0">
                <a:latin typeface="Arial"/>
                <a:cs typeface="Arial"/>
              </a:rPr>
              <a:t>d’un</a:t>
            </a:r>
            <a:r>
              <a:rPr lang="nl-NL" sz="2000" dirty="0" smtClean="0">
                <a:latin typeface="Arial"/>
                <a:cs typeface="Arial"/>
              </a:rPr>
              <a:t> train a la gare</a:t>
            </a:r>
          </a:p>
          <a:p>
            <a:r>
              <a:rPr lang="nl-NL" sz="2000" u="sng" dirty="0" smtClean="0">
                <a:latin typeface="Arial"/>
                <a:cs typeface="Arial"/>
                <a:hlinkClick r:id="rId2"/>
              </a:rPr>
              <a:t>https://www.youtube.com/watch?v=dJdVEgOMQPM</a:t>
            </a:r>
            <a:endParaRPr lang="nl-NL" sz="2000" u="sng" dirty="0" smtClean="0">
              <a:latin typeface="Arial"/>
              <a:cs typeface="Arial"/>
            </a:endParaRPr>
          </a:p>
          <a:p>
            <a:endParaRPr lang="nl-NL" sz="2000" u="sng" dirty="0">
              <a:latin typeface="Arial"/>
              <a:cs typeface="Arial"/>
            </a:endParaRPr>
          </a:p>
          <a:p>
            <a:r>
              <a:rPr lang="nl-NL" sz="2200" dirty="0" smtClean="0">
                <a:latin typeface="Arial"/>
                <a:cs typeface="Arial"/>
              </a:rPr>
              <a:t>Stomme film</a:t>
            </a:r>
          </a:p>
          <a:p>
            <a:r>
              <a:rPr lang="nl-NL" sz="2200" dirty="0" smtClean="0">
                <a:latin typeface="Arial"/>
                <a:cs typeface="Arial"/>
              </a:rPr>
              <a:t>Grote zware camera</a:t>
            </a:r>
          </a:p>
          <a:p>
            <a:r>
              <a:rPr lang="nl-NL" sz="2200" dirty="0" smtClean="0">
                <a:latin typeface="Arial"/>
                <a:cs typeface="Arial"/>
              </a:rPr>
              <a:t>Vast camerastandpunt</a:t>
            </a:r>
          </a:p>
          <a:p>
            <a:r>
              <a:rPr lang="nl-NL" sz="2200" dirty="0" smtClean="0">
                <a:latin typeface="Arial"/>
                <a:cs typeface="Arial"/>
              </a:rPr>
              <a:t>Een doorlopend schot</a:t>
            </a:r>
          </a:p>
          <a:p>
            <a:r>
              <a:rPr lang="nl-NL" sz="2200" dirty="0" smtClean="0">
                <a:latin typeface="Arial"/>
                <a:cs typeface="Arial"/>
              </a:rPr>
              <a:t>Geen montage</a:t>
            </a:r>
            <a:r>
              <a:rPr lang="nl-NL" sz="2000" dirty="0" smtClean="0">
                <a:latin typeface="Arial"/>
                <a:cs typeface="Arial"/>
              </a:rPr>
              <a:t> </a:t>
            </a:r>
          </a:p>
          <a:p>
            <a:endParaRPr lang="nl-NL" dirty="0">
              <a:latin typeface="Arial"/>
              <a:cs typeface="Arial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sz="2000" dirty="0" err="1" smtClean="0">
                <a:latin typeface="Arial"/>
                <a:cs typeface="Arial"/>
              </a:rPr>
              <a:t>Berlín</a:t>
            </a:r>
            <a:r>
              <a:rPr lang="nl-NL" sz="2000" dirty="0" smtClean="0">
                <a:latin typeface="Arial"/>
                <a:cs typeface="Arial"/>
              </a:rPr>
              <a:t>: Die </a:t>
            </a:r>
            <a:r>
              <a:rPr lang="nl-NL" sz="2000" dirty="0" err="1" smtClean="0">
                <a:latin typeface="Arial"/>
                <a:cs typeface="Arial"/>
              </a:rPr>
              <a:t>Sinfonie</a:t>
            </a:r>
            <a:r>
              <a:rPr lang="nl-NL" sz="2000" dirty="0" smtClean="0">
                <a:latin typeface="Arial"/>
                <a:cs typeface="Arial"/>
              </a:rPr>
              <a:t> der </a:t>
            </a:r>
            <a:r>
              <a:rPr lang="nl-NL" sz="2000" dirty="0" err="1" smtClean="0">
                <a:latin typeface="Arial"/>
                <a:cs typeface="Arial"/>
              </a:rPr>
              <a:t>Großstadt</a:t>
            </a:r>
            <a:r>
              <a:rPr lang="nl-NL" sz="2000" dirty="0" smtClean="0">
                <a:latin typeface="Arial"/>
                <a:cs typeface="Arial"/>
              </a:rPr>
              <a:t>. </a:t>
            </a:r>
            <a:r>
              <a:rPr lang="nl-NL" sz="2000" b="1" u="sng" dirty="0" smtClean="0">
                <a:latin typeface="Arial"/>
                <a:cs typeface="Arial"/>
                <a:hlinkClick r:id="rId3"/>
              </a:rPr>
              <a:t>https://www.youtube.com/watch?v=j76FNxsJlt8</a:t>
            </a:r>
            <a:r>
              <a:rPr lang="nl-NL" sz="2000" b="1" dirty="0" smtClean="0">
                <a:latin typeface="Arial"/>
                <a:cs typeface="Arial"/>
              </a:rPr>
              <a:t> </a:t>
            </a:r>
          </a:p>
          <a:p>
            <a:pPr marL="0" indent="0">
              <a:buNone/>
            </a:pPr>
            <a:endParaRPr lang="nl-NL" sz="2000" dirty="0" smtClean="0">
              <a:latin typeface="Arial"/>
              <a:cs typeface="Arial"/>
            </a:endParaRPr>
          </a:p>
          <a:p>
            <a:r>
              <a:rPr lang="nl-NL" sz="2200" dirty="0" smtClean="0">
                <a:latin typeface="Arial"/>
                <a:cs typeface="Arial"/>
              </a:rPr>
              <a:t>Stomme film</a:t>
            </a:r>
          </a:p>
          <a:p>
            <a:r>
              <a:rPr lang="nl-NL" sz="2200" dirty="0">
                <a:latin typeface="Arial"/>
                <a:cs typeface="Arial"/>
              </a:rPr>
              <a:t>H</a:t>
            </a:r>
            <a:r>
              <a:rPr lang="nl-NL" sz="2200" dirty="0" smtClean="0">
                <a:latin typeface="Arial"/>
                <a:cs typeface="Arial"/>
              </a:rPr>
              <a:t>andcamera</a:t>
            </a:r>
          </a:p>
          <a:p>
            <a:r>
              <a:rPr lang="nl-NL" sz="2200" dirty="0" smtClean="0">
                <a:latin typeface="Arial"/>
                <a:cs typeface="Arial"/>
              </a:rPr>
              <a:t>Geen verhaallijn, geen hoofdpersoon, geen plot</a:t>
            </a:r>
          </a:p>
          <a:p>
            <a:r>
              <a:rPr lang="nl-NL" sz="2200" dirty="0" smtClean="0">
                <a:latin typeface="Arial"/>
                <a:cs typeface="Arial"/>
              </a:rPr>
              <a:t>Muziek gecomponeerd voor de film</a:t>
            </a:r>
          </a:p>
          <a:p>
            <a:r>
              <a:rPr lang="nl-NL" sz="2200" dirty="0" smtClean="0">
                <a:latin typeface="Arial"/>
                <a:cs typeface="Arial"/>
              </a:rPr>
              <a:t>Montage om dynamiek van de stad te laten zien: ritmische beelden snel achter elkaar</a:t>
            </a:r>
          </a:p>
          <a:p>
            <a:r>
              <a:rPr lang="nl-NL" sz="2200" dirty="0" smtClean="0">
                <a:latin typeface="Arial"/>
                <a:cs typeface="Arial"/>
              </a:rPr>
              <a:t>Aandacht voor belichting: sterk contrast tussen licht en schaduw</a:t>
            </a:r>
            <a:endParaRPr lang="nl-NL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214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726</Words>
  <Application>Microsoft Macintosh PowerPoint</Application>
  <PresentationFormat>Diavoorstelling 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Office-thema</vt:lpstr>
      <vt:lpstr>De moderne tijd 1900-1950</vt:lpstr>
      <vt:lpstr>Wat is het doel van de les ?</vt:lpstr>
      <vt:lpstr>Tijdbeeld rond 1900 Vraag: in welke Europese stad zijn de foto’s  genomen. Leg uit waaraan je dat kan zien.  Wat is modern in deze tijd ?</vt:lpstr>
      <vt:lpstr>Fotografie</vt:lpstr>
      <vt:lpstr>Wat is modern rond 1900 ? Welke uitvindingen zie je in onderstaande afbeeldingen</vt:lpstr>
      <vt:lpstr>De eerste film.</vt:lpstr>
      <vt:lpstr>Filmexperimenten</vt:lpstr>
      <vt:lpstr> Ontwikkeling op het gebied van film  boek pag.55   </vt:lpstr>
      <vt:lpstr>Verschillen/ overeenkomsten   film 1900- 1927</vt:lpstr>
      <vt:lpstr>Alexander Rodchenko: fotografie in Rusland Wat is kenmerkend voor het licht, de compositie en de ruimte in deze foto’s. </vt:lpstr>
      <vt:lpstr>Rusland vanaf 1900: start les 2</vt:lpstr>
      <vt:lpstr>Moderne kunst in Rusland</vt:lpstr>
      <vt:lpstr>Eisenstein: Russische filmmaker: pag 67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moderne tijd 1900-1950</dc:title>
  <dc:creator>Gebruiker</dc:creator>
  <cp:lastModifiedBy>Gebruiker</cp:lastModifiedBy>
  <cp:revision>22</cp:revision>
  <dcterms:created xsi:type="dcterms:W3CDTF">2014-08-28T06:33:40Z</dcterms:created>
  <dcterms:modified xsi:type="dcterms:W3CDTF">2014-09-01T11:54:26Z</dcterms:modified>
</cp:coreProperties>
</file>